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7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4" r:id="rId11"/>
    <p:sldId id="264" r:id="rId12"/>
    <p:sldId id="275" r:id="rId13"/>
    <p:sldId id="265" r:id="rId14"/>
    <p:sldId id="266" r:id="rId15"/>
    <p:sldId id="267" r:id="rId16"/>
    <p:sldId id="268" r:id="rId17"/>
    <p:sldId id="276" r:id="rId18"/>
    <p:sldId id="277" r:id="rId19"/>
    <p:sldId id="269" r:id="rId20"/>
    <p:sldId id="270" r:id="rId21"/>
    <p:sldId id="271" r:id="rId22"/>
    <p:sldId id="272" r:id="rId23"/>
    <p:sldId id="273" r:id="rId24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95AD4-710A-2A46-A091-3620D6CF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Collaborators:</a:t>
            </a:r>
            <a:br>
              <a:rPr lang="en-US" dirty="0"/>
            </a:br>
            <a:r>
              <a:rPr lang="en-US" sz="2700" dirty="0"/>
              <a:t>ML Theory textbook</a:t>
            </a:r>
            <a:br>
              <a:rPr lang="en-US" sz="2700" dirty="0"/>
            </a:b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43260712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CE15-12B7-C54A-B454-BB7F360C9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883D0-D61E-5E48-891F-77A2391C5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0529196-D3D6-AF42-94E6-6D88AF8FA0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14933" r="9787" b="15200"/>
          <a:stretch/>
        </p:blipFill>
        <p:spPr>
          <a:xfrm>
            <a:off x="311698" y="445025"/>
            <a:ext cx="8219653" cy="458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2350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01;p2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448055">
              <a:defRPr sz="1372"/>
            </a:lvl1pPr>
          </a:lstStyle>
          <a:p>
            <a:r>
              <a:t>Layers and neurons using Captum (1 point)</a:t>
            </a:r>
          </a:p>
        </p:txBody>
      </p:sp>
      <p:sp>
        <p:nvSpPr>
          <p:cNvPr id="133" name="Google Shape;102;p2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indent="-333375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SzPts val="1600"/>
              <a:defRPr sz="1600">
                <a:solidFill>
                  <a:srgbClr val="000000"/>
                </a:solidFill>
              </a:defRPr>
            </a:lvl1pPr>
          </a:lstStyle>
          <a:p>
            <a:r>
              <a:rPr dirty="0"/>
              <a:t>Visualization of layers and neurons using </a:t>
            </a:r>
            <a:r>
              <a:rPr dirty="0" err="1"/>
              <a:t>Captum</a:t>
            </a:r>
            <a:br>
              <a:rPr lang="en-US" dirty="0"/>
            </a:br>
            <a:r>
              <a:rPr dirty="0"/>
              <a:t> here(Note: You are only expected to submit the visualization </a:t>
            </a:r>
            <a:br>
              <a:rPr lang="en-US" dirty="0"/>
            </a:br>
            <a:r>
              <a:rPr dirty="0"/>
              <a:t>results from the given layer in </a:t>
            </a:r>
            <a:br>
              <a:rPr lang="en-US" dirty="0"/>
            </a:br>
            <a:r>
              <a:rPr dirty="0"/>
              <a:t>the instruction (</a:t>
            </a:r>
            <a:r>
              <a:rPr lang="en-US" dirty="0"/>
              <a:t>i</a:t>
            </a:r>
            <a:r>
              <a:rPr dirty="0"/>
              <a:t>.e. layer = </a:t>
            </a:r>
            <a:r>
              <a:rPr dirty="0" err="1"/>
              <a:t>model.features</a:t>
            </a:r>
            <a:r>
              <a:rPr dirty="0"/>
              <a:t>[3]))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A2A29DA-F3C6-6241-9C56-9454707AD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16711" r="11173" b="11172"/>
          <a:stretch/>
        </p:blipFill>
        <p:spPr>
          <a:xfrm>
            <a:off x="483829" y="890816"/>
            <a:ext cx="7050024" cy="41328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D871F-6D61-A74F-A6BD-89F95C30A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3996C-EBDE-9943-A837-83B4B1AD35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CA917D7-58E5-1147-99D4-1ACEC6FEF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4" t="14933" r="8862" b="11172"/>
          <a:stretch/>
        </p:blipFill>
        <p:spPr>
          <a:xfrm>
            <a:off x="311698" y="445025"/>
            <a:ext cx="7808173" cy="462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111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07;p22"/>
          <p:cNvSpPr txBox="1">
            <a:spLocks noGrp="1"/>
          </p:cNvSpPr>
          <p:nvPr>
            <p:ph type="title"/>
          </p:nvPr>
        </p:nvSpPr>
        <p:spPr>
          <a:xfrm>
            <a:off x="176619" y="403461"/>
            <a:ext cx="9258352" cy="572701"/>
          </a:xfrm>
          <a:prstGeom prst="rect">
            <a:avLst/>
          </a:prstGeom>
        </p:spPr>
        <p:txBody>
          <a:bodyPr>
            <a:normAutofit/>
          </a:bodyPr>
          <a:lstStyle>
            <a:lvl1pPr defTabSz="877823">
              <a:defRPr sz="2688"/>
            </a:lvl1pPr>
          </a:lstStyle>
          <a:p>
            <a:r>
              <a:rPr sz="1370" dirty="0"/>
              <a:t>What do saliency map and </a:t>
            </a:r>
            <a:r>
              <a:rPr sz="1370" dirty="0" err="1"/>
              <a:t>Gradcam</a:t>
            </a:r>
            <a:r>
              <a:rPr sz="1370" dirty="0"/>
              <a:t> tell you? (1 point)</a:t>
            </a:r>
          </a:p>
        </p:txBody>
      </p:sp>
      <p:sp>
        <p:nvSpPr>
          <p:cNvPr id="136" name="Google Shape;108;p2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Saliency map tells use the degree to which each pixel in the image affects the classification score of that image. Brighter pixels correspond to higher effect on the classification.</a:t>
            </a:r>
          </a:p>
          <a:p>
            <a:r>
              <a:rPr lang="en-US" dirty="0" err="1"/>
              <a:t>Gradcam</a:t>
            </a:r>
            <a:r>
              <a:rPr lang="en-US" dirty="0"/>
              <a:t> tells use where the network is looking when it is classifying an input image. It highlights the important regions within the input image for classification.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13;p23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448055">
              <a:defRPr sz="1372"/>
            </a:lvl1pPr>
          </a:lstStyle>
          <a:p>
            <a:r>
              <a:t>Fooling Image (1 point)</a:t>
            </a:r>
          </a:p>
        </p:txBody>
      </p:sp>
      <p:sp>
        <p:nvSpPr>
          <p:cNvPr id="139" name="Google Shape;114;p2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r>
              <a:t>Include the fooling image here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ACCCD25-0E69-A248-9423-763F5C1A9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0" t="15140" r="6900" b="18140"/>
          <a:stretch/>
        </p:blipFill>
        <p:spPr>
          <a:xfrm>
            <a:off x="311698" y="1017726"/>
            <a:ext cx="8546627" cy="283189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19;p2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448055">
              <a:defRPr sz="1372"/>
            </a:lvl1pPr>
          </a:lstStyle>
          <a:p>
            <a:r>
              <a:t>Fooling Image Insights (1 point)</a:t>
            </a:r>
          </a:p>
        </p:txBody>
      </p:sp>
      <p:sp>
        <p:nvSpPr>
          <p:cNvPr id="142" name="Google Shape;120;p2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/>
              <a:t>What insights do you get from fooling images:</a:t>
            </a:r>
          </a:p>
          <a:p>
            <a:pPr>
              <a:spcBef>
                <a:spcPts val="1600"/>
              </a:spcBef>
            </a:pPr>
            <a:r>
              <a:rPr lang="en-US" dirty="0"/>
              <a:t>Even though the fooling image would fool the network into classifying it as a stingray, it still looks the same as hay to the human. This tells us that networks can be easily tricked since it only takes very small differences in the pixels to confuse a </a:t>
            </a:r>
            <a:r>
              <a:rPr lang="en-US" dirty="0" err="1"/>
              <a:t>nn</a:t>
            </a:r>
            <a:r>
              <a:rPr lang="en-US" dirty="0"/>
              <a:t>. </a:t>
            </a:r>
            <a:endParaRPr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25;p25"/>
          <p:cNvSpPr txBox="1">
            <a:spLocks noGrp="1"/>
          </p:cNvSpPr>
          <p:nvPr>
            <p:ph type="title"/>
          </p:nvPr>
        </p:nvSpPr>
        <p:spPr>
          <a:xfrm>
            <a:off x="57699" y="1924"/>
            <a:ext cx="8520602" cy="572701"/>
          </a:xfrm>
          <a:prstGeom prst="rect">
            <a:avLst/>
          </a:prstGeom>
        </p:spPr>
        <p:txBody>
          <a:bodyPr/>
          <a:lstStyle>
            <a:lvl1pPr defTabSz="448055">
              <a:defRPr sz="1372"/>
            </a:lvl1pPr>
          </a:lstStyle>
          <a:p>
            <a:r>
              <a:rPr dirty="0"/>
              <a:t>Class Visualization (3 points)</a:t>
            </a:r>
          </a:p>
        </p:txBody>
      </p:sp>
      <p:sp>
        <p:nvSpPr>
          <p:cNvPr id="145" name="Google Shape;126;p25"/>
          <p:cNvSpPr txBox="1">
            <a:spLocks noGrp="1"/>
          </p:cNvSpPr>
          <p:nvPr>
            <p:ph type="body" idx="1"/>
          </p:nvPr>
        </p:nvSpPr>
        <p:spPr>
          <a:xfrm>
            <a:off x="0" y="574625"/>
            <a:ext cx="8520602" cy="34164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3" name="Picture 2" descr="Map&#10;&#10;Description automatically generated with medium confidence">
            <a:extLst>
              <a:ext uri="{FF2B5EF4-FFF2-40B4-BE49-F238E27FC236}">
                <a16:creationId xmlns:a16="http://schemas.microsoft.com/office/drawing/2014/main" id="{4EFAC55E-F36C-0843-8DD2-11C384A4C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574625"/>
            <a:ext cx="3657600" cy="36576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BF50DBF-AC79-CA43-B6E7-C36CD22E8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74625"/>
            <a:ext cx="3657600" cy="3657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003D-0CEC-8743-B6E4-4A5071925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7646F-BC5E-EF44-B706-296A8EED05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E0DECCA8-CE3A-9C47-A4BE-F54B61C18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8" y="1152475"/>
            <a:ext cx="3657600" cy="3657600"/>
          </a:xfrm>
          <a:prstGeom prst="rect">
            <a:avLst/>
          </a:prstGeom>
        </p:spPr>
      </p:pic>
      <p:pic>
        <p:nvPicPr>
          <p:cNvPr id="7" name="Picture 6" descr="A close-up of a plant&#10;&#10;Description automatically generated with low confidence">
            <a:extLst>
              <a:ext uri="{FF2B5EF4-FFF2-40B4-BE49-F238E27FC236}">
                <a16:creationId xmlns:a16="http://schemas.microsoft.com/office/drawing/2014/main" id="{021C2804-3469-D943-930C-8710BDA0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03" y="1152475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0157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8F200-E994-CB43-9DEC-FEDA7F86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EF0F8-C435-8943-B138-B34ECF158E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text, arthropod, acarine&#10;&#10;Description automatically generated">
            <a:extLst>
              <a:ext uri="{FF2B5EF4-FFF2-40B4-BE49-F238E27FC236}">
                <a16:creationId xmlns:a16="http://schemas.microsoft.com/office/drawing/2014/main" id="{2CB628CE-251D-384A-A1F5-9D00F7C55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9" y="1040875"/>
            <a:ext cx="3657600" cy="3657600"/>
          </a:xfrm>
          <a:prstGeom prst="rect">
            <a:avLst/>
          </a:prstGeom>
        </p:spPr>
      </p:pic>
      <p:pic>
        <p:nvPicPr>
          <p:cNvPr id="7" name="Picture 6" descr="A picture containing text, dog, mammal, several&#10;&#10;Description automatically generated">
            <a:extLst>
              <a:ext uri="{FF2B5EF4-FFF2-40B4-BE49-F238E27FC236}">
                <a16:creationId xmlns:a16="http://schemas.microsoft.com/office/drawing/2014/main" id="{77B67331-C067-0D4D-815B-1726DE642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01" y="1031875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0711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31;p26"/>
          <p:cNvSpPr txBox="1">
            <a:spLocks noGrp="1"/>
          </p:cNvSpPr>
          <p:nvPr>
            <p:ph type="ctr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r>
              <a:t>Style Transfer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54;p13"/>
          <p:cNvSpPr txBox="1">
            <a:spLocks noGrp="1"/>
          </p:cNvSpPr>
          <p:nvPr>
            <p:ph type="ctr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r>
              <a:t>Assignment 3</a:t>
            </a:r>
          </a:p>
        </p:txBody>
      </p:sp>
      <p:sp>
        <p:nvSpPr>
          <p:cNvPr id="110" name="Google Shape;55;p13"/>
          <p:cNvSpPr txBox="1">
            <a:spLocks noGrp="1"/>
          </p:cNvSpPr>
          <p:nvPr>
            <p:ph type="subTitle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685800">
              <a:defRPr sz="2100"/>
            </a:pPr>
            <a:r>
              <a:rPr dirty="0"/>
              <a:t>Your name:</a:t>
            </a:r>
            <a:r>
              <a:rPr lang="en-US" dirty="0"/>
              <a:t> </a:t>
            </a:r>
            <a:r>
              <a:rPr lang="en-US" dirty="0" err="1"/>
              <a:t>Bojun</a:t>
            </a:r>
            <a:r>
              <a:rPr lang="en-US" dirty="0"/>
              <a:t> Yang</a:t>
            </a:r>
            <a:endParaRPr dirty="0"/>
          </a:p>
          <a:p>
            <a:pPr marL="0" indent="0" defTabSz="685800">
              <a:defRPr sz="2100"/>
            </a:pPr>
            <a:r>
              <a:rPr dirty="0"/>
              <a:t>Your GTID:</a:t>
            </a:r>
            <a:r>
              <a:rPr lang="en-US" dirty="0"/>
              <a:t> byang301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36;p2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448055">
              <a:defRPr sz="1372"/>
            </a:lvl1pPr>
          </a:lstStyle>
          <a:p>
            <a:r>
              <a:t>Composition VII + Tubingen (1 point)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C3C8581-811E-284A-A6D9-D36A8877F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3" t="24277" r="48460" b="28975"/>
          <a:stretch/>
        </p:blipFill>
        <p:spPr>
          <a:xfrm>
            <a:off x="6974998" y="0"/>
            <a:ext cx="2169002" cy="1767827"/>
          </a:xfrm>
          <a:prstGeom prst="rect">
            <a:avLst/>
          </a:prstGeom>
        </p:spPr>
      </p:pic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F3B34C11-F2B5-3D44-9708-FA86F21A79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4" r="9142"/>
          <a:stretch/>
        </p:blipFill>
        <p:spPr>
          <a:xfrm>
            <a:off x="236807" y="883913"/>
            <a:ext cx="5522976" cy="4186355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321DD220-0C26-E645-BEF5-725A450CE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1" t="24277" r="7113" b="28975"/>
          <a:stretch/>
        </p:blipFill>
        <p:spPr>
          <a:xfrm>
            <a:off x="7021655" y="1953171"/>
            <a:ext cx="2075688" cy="17678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42;p28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448055">
              <a:defRPr sz="1372"/>
            </a:lvl1pPr>
          </a:lstStyle>
          <a:p>
            <a:r>
              <a:t>Scream + Tubingen (1 point)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6E20EA3-BF26-8447-B01D-AFA0B2157A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0" t="25112" r="50000" b="26680"/>
          <a:stretch/>
        </p:blipFill>
        <p:spPr>
          <a:xfrm>
            <a:off x="6591700" y="163221"/>
            <a:ext cx="2368296" cy="2112264"/>
          </a:xfrm>
          <a:prstGeom prst="rect">
            <a:avLst/>
          </a:prstGeo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4E84441-161B-2F4E-9437-6653BE3CE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04" y="840486"/>
            <a:ext cx="5842000" cy="438150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130CE80A-AA1F-7347-B681-7E7330226D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0" t="14094" r="5000" b="15993"/>
          <a:stretch/>
        </p:blipFill>
        <p:spPr>
          <a:xfrm>
            <a:off x="6591700" y="2080260"/>
            <a:ext cx="2516126" cy="30632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48;p2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448055">
              <a:defRPr sz="1372"/>
            </a:lvl1pPr>
          </a:lstStyle>
          <a:p>
            <a:r>
              <a:t>Starry Night + Tubingen (1 point)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B7DFD1B-29A7-DE4C-82C5-374307C26B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t="24695" r="49844" b="28557"/>
          <a:stretch/>
        </p:blipFill>
        <p:spPr>
          <a:xfrm>
            <a:off x="6436573" y="91439"/>
            <a:ext cx="2395728" cy="2048257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2E6F47D-8EFC-0242-BB1C-09467B1DD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360" y="847344"/>
            <a:ext cx="5842000" cy="438150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77227B48-58A1-764C-8D0B-8AED3D3401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8" t="25155" r="6953" b="28097"/>
          <a:stretch/>
        </p:blipFill>
        <p:spPr>
          <a:xfrm>
            <a:off x="6436573" y="2493282"/>
            <a:ext cx="2395728" cy="20482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 Placeholder 2"/>
          <p:cNvSpPr txBox="1">
            <a:spLocks noGrp="1"/>
          </p:cNvSpPr>
          <p:nvPr>
            <p:ph type="body" idx="1"/>
          </p:nvPr>
        </p:nvSpPr>
        <p:spPr>
          <a:xfrm>
            <a:off x="311699" y="435502"/>
            <a:ext cx="8520602" cy="4133374"/>
          </a:xfrm>
          <a:prstGeom prst="rect">
            <a:avLst/>
          </a:prstGeom>
        </p:spPr>
        <p:txBody>
          <a:bodyPr/>
          <a:lstStyle/>
          <a:p>
            <a:r>
              <a:rPr dirty="0"/>
              <a:t>Be sure to append the </a:t>
            </a:r>
            <a:r>
              <a:rPr dirty="0" err="1"/>
              <a:t>jupyter</a:t>
            </a:r>
            <a:r>
              <a:rPr dirty="0"/>
              <a:t> notebook i.e. $root/</a:t>
            </a:r>
            <a:r>
              <a:rPr dirty="0" err="1"/>
              <a:t>test_style_transfer.ipynb</a:t>
            </a:r>
            <a:r>
              <a:rPr dirty="0"/>
              <a:t> for testing sections of the style transfer implementation to this report.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60;p14"/>
          <p:cNvSpPr txBox="1">
            <a:spLocks noGrp="1"/>
          </p:cNvSpPr>
          <p:nvPr>
            <p:ph type="ctr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r>
              <a:t>Visualization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65;p1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>
            <a:normAutofit/>
          </a:bodyPr>
          <a:lstStyle>
            <a:lvl1pPr defTabSz="877823">
              <a:defRPr sz="2688"/>
            </a:lvl1pPr>
          </a:lstStyle>
          <a:p>
            <a:r>
              <a:rPr sz="1370" dirty="0"/>
              <a:t>Saliency Map  (1 point)</a:t>
            </a:r>
          </a:p>
        </p:txBody>
      </p:sp>
      <p:sp>
        <p:nvSpPr>
          <p:cNvPr id="115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r>
              <a:rPr dirty="0"/>
              <a:t>Include your saliency map here</a:t>
            </a:r>
          </a:p>
        </p:txBody>
      </p:sp>
      <p:pic>
        <p:nvPicPr>
          <p:cNvPr id="3" name="Picture 2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C07A5068-1F14-9943-8413-DBFEBA1FA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8475"/>
            <a:ext cx="9144000" cy="381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71;p1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448055">
              <a:defRPr sz="1372"/>
            </a:lvl1pPr>
          </a:lstStyle>
          <a:p>
            <a:r>
              <a:rPr dirty="0"/>
              <a:t>Saliency Map </a:t>
            </a:r>
            <a:r>
              <a:rPr dirty="0" err="1"/>
              <a:t>Captum</a:t>
            </a:r>
            <a:r>
              <a:rPr dirty="0"/>
              <a:t> (1 point)</a:t>
            </a:r>
          </a:p>
        </p:txBody>
      </p:sp>
      <p:sp>
        <p:nvSpPr>
          <p:cNvPr id="118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r>
              <a:t>Include your saliency map from Captum here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1C4BF05-55F0-3147-84A7-D0D9268F7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" t="13333" r="7244" b="11172"/>
          <a:stretch/>
        </p:blipFill>
        <p:spPr>
          <a:xfrm>
            <a:off x="676656" y="1017726"/>
            <a:ext cx="6922008" cy="38830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77;p1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448055">
              <a:defRPr sz="1372"/>
            </a:lvl1pPr>
          </a:lstStyle>
          <a:p>
            <a:r>
              <a:t>Guided Backprop (1 point)</a:t>
            </a:r>
          </a:p>
        </p:txBody>
      </p:sp>
      <p:sp>
        <p:nvSpPr>
          <p:cNvPr id="121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r>
              <a:t>Include your visualization of Guided Backprop here</a:t>
            </a:r>
          </a:p>
        </p:txBody>
      </p:sp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83044AC9-301F-CE48-93AC-D5ECFC4F6F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23" b="31200"/>
          <a:stretch/>
        </p:blipFill>
        <p:spPr>
          <a:xfrm>
            <a:off x="427875" y="1017726"/>
            <a:ext cx="8404426" cy="29732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83;p18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448055">
              <a:defRPr sz="1372"/>
            </a:lvl1pPr>
          </a:lstStyle>
          <a:p>
            <a:r>
              <a:t>GradCam (1 point)</a:t>
            </a:r>
          </a:p>
        </p:txBody>
      </p:sp>
      <p:sp>
        <p:nvSpPr>
          <p:cNvPr id="124" name="Google Shape;84;p1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r>
              <a:t>Include your visualization of GradCam here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1D850C6A-C198-FF4C-BBD5-2CA777CAD6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4" b="31734"/>
          <a:stretch/>
        </p:blipFill>
        <p:spPr>
          <a:xfrm>
            <a:off x="311699" y="1183817"/>
            <a:ext cx="8399226" cy="28072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89;p1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448055">
              <a:defRPr sz="1372"/>
            </a:lvl1pPr>
          </a:lstStyle>
          <a:p>
            <a:r>
              <a:t>Guided GradCam (1 point)</a:t>
            </a:r>
          </a:p>
        </p:txBody>
      </p:sp>
      <p:sp>
        <p:nvSpPr>
          <p:cNvPr id="127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r>
              <a:t>Include your visualization of Guided GradCam here</a:t>
            </a:r>
          </a:p>
        </p:txBody>
      </p:sp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08034287-EC1F-A641-B18D-65C872924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2" b="31023"/>
          <a:stretch/>
        </p:blipFill>
        <p:spPr>
          <a:xfrm>
            <a:off x="311699" y="1017726"/>
            <a:ext cx="8155645" cy="342174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95;p2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 defTabSz="448055">
              <a:defRPr sz="1372"/>
            </a:lvl1pPr>
          </a:lstStyle>
          <a:p>
            <a:r>
              <a:t>Guided Backprop + GradCam (Captum) (1 point)</a:t>
            </a:r>
          </a:p>
        </p:txBody>
      </p:sp>
      <p:sp>
        <p:nvSpPr>
          <p:cNvPr id="130" name="Google Shape;96;p2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r>
              <a:t>Include your visualization of Guided Backprop and Guided Gradcam from Captum here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5A3F122-F7A7-DC40-A78F-24FCE95ECA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" t="14637" r="9671" b="13186"/>
          <a:stretch/>
        </p:blipFill>
        <p:spPr>
          <a:xfrm>
            <a:off x="873653" y="806600"/>
            <a:ext cx="7396693" cy="410814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371</Words>
  <Application>Microsoft Macintosh PowerPoint</Application>
  <PresentationFormat>On-screen Show (16:9)</PresentationFormat>
  <Paragraphs>33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Arial</vt:lpstr>
      <vt:lpstr>Simple Light</vt:lpstr>
      <vt:lpstr>Collaborators: ML Theory textbook </vt:lpstr>
      <vt:lpstr>Assignment 3</vt:lpstr>
      <vt:lpstr>Visualization</vt:lpstr>
      <vt:lpstr>Saliency Map  (1 point)</vt:lpstr>
      <vt:lpstr>Saliency Map Captum (1 point)</vt:lpstr>
      <vt:lpstr>Guided Backprop (1 point)</vt:lpstr>
      <vt:lpstr>GradCam (1 point)</vt:lpstr>
      <vt:lpstr>Guided GradCam (1 point)</vt:lpstr>
      <vt:lpstr>Guided Backprop + GradCam (Captum) (1 point)</vt:lpstr>
      <vt:lpstr>PowerPoint Presentation</vt:lpstr>
      <vt:lpstr>Layers and neurons using Captum (1 point)</vt:lpstr>
      <vt:lpstr>PowerPoint Presentation</vt:lpstr>
      <vt:lpstr>What do saliency map and Gradcam tell you? (1 point)</vt:lpstr>
      <vt:lpstr>Fooling Image (1 point)</vt:lpstr>
      <vt:lpstr>Fooling Image Insights (1 point)</vt:lpstr>
      <vt:lpstr>Class Visualization (3 points)</vt:lpstr>
      <vt:lpstr>PowerPoint Presentation</vt:lpstr>
      <vt:lpstr>PowerPoint Presentation</vt:lpstr>
      <vt:lpstr>Style Transfer </vt:lpstr>
      <vt:lpstr>Composition VII + Tubingen (1 point)</vt:lpstr>
      <vt:lpstr>Scream + Tubingen (1 point)</vt:lpstr>
      <vt:lpstr>Starry Night + Tubingen (1 point)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3</dc:title>
  <cp:lastModifiedBy>Yang, Bojun</cp:lastModifiedBy>
  <cp:revision>4</cp:revision>
  <dcterms:modified xsi:type="dcterms:W3CDTF">2022-03-15T02:58:09Z</dcterms:modified>
</cp:coreProperties>
</file>